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8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ar-in-slide-show.png" descr="bar-in-slide-sh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986" y="1878470"/>
            <a:ext cx="11379201" cy="505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bar-in-slide-show2.png" descr="bar-in-slide-show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3066" y="9335911"/>
            <a:ext cx="10471574" cy="41769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11885290" y="9120490"/>
            <a:ext cx="397022" cy="389270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1300480">
              <a:spcBef>
                <a:spcPts val="1100"/>
              </a:spcBef>
              <a:defRPr sz="1800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6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 marL="419100" indent="-419100">
              <a:buSzPct val="30000"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>
              <a:buSzPct val="30000"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indent="-419100">
              <a:buSzPct val="30000"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>
              <a:buSzPct val="30000"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>
              <a:buSzPct val="30000"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ore Than Mannerisms…"/>
          <p:cNvSpPr txBox="1"/>
          <p:nvPr/>
        </p:nvSpPr>
        <p:spPr>
          <a:xfrm>
            <a:off x="-1" y="-1"/>
            <a:ext cx="13004802" cy="1607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More Than Mannerisms</a:t>
            </a:r>
          </a:p>
          <a:p>
            <a:pPr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Cross Cultural awareness for short-term teams</a:t>
            </a:r>
          </a:p>
        </p:txBody>
      </p:sp>
      <p:pic>
        <p:nvPicPr>
          <p:cNvPr id="170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sp>
        <p:nvSpPr>
          <p:cNvPr id="214" name="C. Most Americans are task oriented rather than  relationship oriented.…"/>
          <p:cNvSpPr txBox="1"/>
          <p:nvPr/>
        </p:nvSpPr>
        <p:spPr>
          <a:xfrm>
            <a:off x="1950719" y="2275839"/>
            <a:ext cx="10620588" cy="275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800"/>
              </a:spcBef>
              <a:defRPr sz="3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C.	Most Americans are task oriented rather than 	relationship oriented.</a:t>
            </a:r>
          </a:p>
          <a:p>
            <a:pPr algn="l" defTabSz="1300480">
              <a:spcBef>
                <a:spcPts val="1800"/>
              </a:spcBef>
              <a:defRPr sz="3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1.  	Consider Hugo...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2.	Consider some of our other strange 		American things...</a:t>
            </a:r>
          </a:p>
        </p:txBody>
      </p:sp>
      <p:sp>
        <p:nvSpPr>
          <p:cNvPr id="215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16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pic>
        <p:nvPicPr>
          <p:cNvPr id="220" name="edcfeature3.jpg" descr="edcfeatur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973" y="2492586"/>
            <a:ext cx="9900357" cy="6136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22" name="gateway_updated_16.jpg" descr="gateway_updated_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75" y="8737600"/>
            <a:ext cx="1531952" cy="100890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11902257" y="9120490"/>
            <a:ext cx="38005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for culture.png" descr="for cul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9093" y="2492586"/>
            <a:ext cx="9645228" cy="632855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sp>
        <p:nvSpPr>
          <p:cNvPr id="227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28" name="gateway_updated_16.jpg" descr="gateway_updated_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75" y="8675386"/>
            <a:ext cx="1626418" cy="107112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pic>
        <p:nvPicPr>
          <p:cNvPr id="232" name="i john cronin.png" descr="i john cronin.png"/>
          <p:cNvPicPr>
            <a:picLocks noChangeAspect="1"/>
          </p:cNvPicPr>
          <p:nvPr/>
        </p:nvPicPr>
        <p:blipFill>
          <a:blip r:embed="rId2">
            <a:extLst/>
          </a:blip>
          <a:srcRect l="15931" t="13432" r="15789" b="10447"/>
          <a:stretch>
            <a:fillRect/>
          </a:stretch>
        </p:blipFill>
        <p:spPr>
          <a:xfrm>
            <a:off x="5093546" y="3251199"/>
            <a:ext cx="3251201" cy="552704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34" name="gateway_updated_16.jpg" descr="gateway_updated_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II. Culture Defined (For Ministry)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	Culture Defined (For Ministry)</a:t>
            </a:r>
          </a:p>
        </p:txBody>
      </p:sp>
      <p:sp>
        <p:nvSpPr>
          <p:cNvPr id="238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39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II. Culture Defined (For Ministry)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	Culture Defined (For Ministry)</a:t>
            </a:r>
          </a:p>
        </p:txBody>
      </p:sp>
      <p:sp>
        <p:nvSpPr>
          <p:cNvPr id="243" name="So, what is culture?…"/>
          <p:cNvSpPr txBox="1"/>
          <p:nvPr/>
        </p:nvSpPr>
        <p:spPr>
          <a:xfrm>
            <a:off x="1950719" y="2384213"/>
            <a:ext cx="10403842" cy="410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sz="3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So, what is culture?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A.	</a:t>
            </a:r>
            <a:r>
              <a:t>The word we use to summarize values, 	habits, traits, priorities, and thought 	patterns of a specific group of people. 	Normative patterns of behavior by the 	consensus of society.</a:t>
            </a:r>
          </a:p>
          <a:p>
            <a:pPr algn="l" defTabSz="1300480">
              <a:spcBef>
                <a:spcPts val="2000"/>
              </a:spcBef>
              <a:defRPr b="0" sz="3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244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45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II. Culture Defined (For Ministry)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	Culture Defined (For Ministry)</a:t>
            </a:r>
          </a:p>
        </p:txBody>
      </p:sp>
      <p:sp>
        <p:nvSpPr>
          <p:cNvPr id="249" name="So, what is culture?…"/>
          <p:cNvSpPr txBox="1"/>
          <p:nvPr/>
        </p:nvSpPr>
        <p:spPr>
          <a:xfrm>
            <a:off x="1950719" y="2384213"/>
            <a:ext cx="10403842" cy="5589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sz="3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So, what is culture?</a:t>
            </a:r>
          </a:p>
          <a:p>
            <a:pPr algn="l" defTabSz="1300480">
              <a:spcBef>
                <a:spcPts val="2000"/>
              </a:spcBef>
              <a:defRPr sz="3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A.	</a:t>
            </a:r>
            <a:r>
              <a:t>The word we use to summarize values, 	habits, traits, priorities, and thought 	patterns of a specific group of people. 	Normative patterns of behavior by the 	consensus of society.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B.	The complex, inter-related sets of 	symbols, values, beliefs, and behavior 	patterns of a group of people.  The total 	way of life of particular groups of people.</a:t>
            </a:r>
            <a:r>
              <a:rPr>
                <a:solidFill>
                  <a:srgbClr val="B2B2B2"/>
                </a:solidFill>
              </a:rPr>
              <a:t> </a:t>
            </a:r>
          </a:p>
        </p:txBody>
      </p:sp>
      <p:sp>
        <p:nvSpPr>
          <p:cNvPr id="250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51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II. Culture Defined (For Ministry)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	Culture Defined (For Ministry)</a:t>
            </a:r>
          </a:p>
        </p:txBody>
      </p:sp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3" y="2384213"/>
            <a:ext cx="7694508" cy="570992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"/>
          <p:cNvSpPr/>
          <p:nvPr/>
        </p:nvSpPr>
        <p:spPr>
          <a:xfrm>
            <a:off x="5310293" y="7694507"/>
            <a:ext cx="4443307" cy="325121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algn="l" defTabSz="1300480">
              <a:defRPr b="0" sz="34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7" name="For those of that culture all the pieces fit together..."/>
          <p:cNvSpPr txBox="1"/>
          <p:nvPr/>
        </p:nvSpPr>
        <p:spPr>
          <a:xfrm>
            <a:off x="758613" y="8128000"/>
            <a:ext cx="11812694" cy="61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2000"/>
              </a:spcBef>
              <a:defRPr sz="3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 those of that culture all the pieces fit together...</a:t>
            </a:r>
          </a:p>
        </p:txBody>
      </p:sp>
      <p:sp>
        <p:nvSpPr>
          <p:cNvPr id="258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59" name="gateway_updated_16.jpg" descr="gateway_updated_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75" y="8675379"/>
            <a:ext cx="1626429" cy="107113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III. Basic Functions of Culture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III.	Basic Functions of Culture...</a:t>
            </a:r>
          </a:p>
        </p:txBody>
      </p:sp>
      <p:sp>
        <p:nvSpPr>
          <p:cNvPr id="263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sp>
        <p:nvSpPr>
          <p:cNvPr id="264" name="Keeps society ordered...…"/>
          <p:cNvSpPr txBox="1"/>
          <p:nvPr/>
        </p:nvSpPr>
        <p:spPr>
          <a:xfrm>
            <a:off x="1950719" y="2975751"/>
            <a:ext cx="10403842" cy="410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647700" indent="-647700" algn="l" defTabSz="1300480">
              <a:spcBef>
                <a:spcPts val="2000"/>
              </a:spcBef>
              <a:buSzPct val="100000"/>
              <a:buAutoNum type="alphaUcPeriod" startAt="1"/>
              <a:defRPr sz="3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Keeps society ordered...</a:t>
            </a:r>
          </a:p>
          <a:p>
            <a:pPr marL="647700" indent="-647700" algn="l" defTabSz="1300480">
              <a:spcBef>
                <a:spcPts val="2000"/>
              </a:spcBef>
              <a:buSzPct val="100000"/>
              <a:buAutoNum type="alphaUcPeriod" startAt="1"/>
              <a:defRPr sz="3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Keeps conflicts at a minimum and provides methods for dealing with conflicts when they arise</a:t>
            </a:r>
          </a:p>
          <a:p>
            <a:pPr marL="647700" indent="-647700" algn="l" defTabSz="1300480">
              <a:spcBef>
                <a:spcPts val="2000"/>
              </a:spcBef>
              <a:buSzPct val="100000"/>
              <a:buAutoNum type="alphaUcPeriod" startAt="1"/>
              <a:defRPr sz="3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Provides commonality so that new or different areas can be assessed and confronted with its standards</a:t>
            </a:r>
          </a:p>
        </p:txBody>
      </p:sp>
      <p:pic>
        <p:nvPicPr>
          <p:cNvPr id="265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1960’s"/>
          <p:cNvSpPr txBox="1"/>
          <p:nvPr/>
        </p:nvSpPr>
        <p:spPr>
          <a:xfrm>
            <a:off x="1733973" y="4226559"/>
            <a:ext cx="9536854" cy="132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5100"/>
              </a:spcBef>
              <a:defRPr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1960’s</a:t>
            </a:r>
          </a:p>
        </p:txBody>
      </p:sp>
      <p:sp>
        <p:nvSpPr>
          <p:cNvPr id="269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sp>
        <p:nvSpPr>
          <p:cNvPr id="270" name="III. Basic Functions of Culture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III.	Basic Functions of Culture...</a:t>
            </a:r>
          </a:p>
        </p:txBody>
      </p:sp>
      <p:pic>
        <p:nvPicPr>
          <p:cNvPr id="271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lture is more than a handshake!"/>
          <p:cNvSpPr txBox="1"/>
          <p:nvPr/>
        </p:nvSpPr>
        <p:spPr>
          <a:xfrm>
            <a:off x="1083733" y="4118186"/>
            <a:ext cx="10552036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Culture is more than a handshake!</a:t>
            </a:r>
          </a:p>
        </p:txBody>
      </p:sp>
      <p:sp>
        <p:nvSpPr>
          <p:cNvPr id="174" name="More Than Mannerisms…"/>
          <p:cNvSpPr txBox="1"/>
          <p:nvPr/>
        </p:nvSpPr>
        <p:spPr>
          <a:xfrm>
            <a:off x="-1" y="-1"/>
            <a:ext cx="13004802" cy="1607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More Than Mannerisms</a:t>
            </a:r>
          </a:p>
          <a:p>
            <a:pPr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Cross Cultural awareness for short-term teams</a:t>
            </a:r>
          </a:p>
        </p:txBody>
      </p:sp>
      <p:pic>
        <p:nvPicPr>
          <p:cNvPr id="175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IV. Reality of Culture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IV.	Reality of Culture...</a:t>
            </a:r>
          </a:p>
        </p:txBody>
      </p:sp>
      <p:sp>
        <p:nvSpPr>
          <p:cNvPr id="275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76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IV. Reality of Culture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IV.	Reality of Culture...</a:t>
            </a:r>
          </a:p>
        </p:txBody>
      </p:sp>
      <p:sp>
        <p:nvSpPr>
          <p:cNvPr id="280" name="A. Culture is IMPLICIT &amp; you have it!…"/>
          <p:cNvSpPr txBox="1"/>
          <p:nvPr/>
        </p:nvSpPr>
        <p:spPr>
          <a:xfrm>
            <a:off x="2167466" y="2384213"/>
            <a:ext cx="8886614" cy="2122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A.	Culture is </a:t>
            </a:r>
            <a:r>
              <a:rPr>
                <a:solidFill>
                  <a:srgbClr val="FF3300"/>
                </a:solidFill>
              </a:rPr>
              <a:t>IMPLICIT </a:t>
            </a:r>
            <a:r>
              <a:t>&amp; you have it!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1.	Elevator Etiquette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2.	Urinal Etiquette</a:t>
            </a:r>
          </a:p>
        </p:txBody>
      </p:sp>
      <p:sp>
        <p:nvSpPr>
          <p:cNvPr id="281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82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A. Culture is IMPLICIT &amp; you have it!…"/>
          <p:cNvSpPr txBox="1"/>
          <p:nvPr/>
        </p:nvSpPr>
        <p:spPr>
          <a:xfrm>
            <a:off x="2167466" y="2384213"/>
            <a:ext cx="10403841" cy="589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2000"/>
              </a:spcBef>
              <a:defRPr sz="3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A.	Culture is IMPLICIT &amp; you have it!</a:t>
            </a:r>
          </a:p>
          <a:p>
            <a:pPr algn="l" defTabSz="1300480">
              <a:spcBef>
                <a:spcPts val="2000"/>
              </a:spcBef>
              <a:defRPr sz="3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1.	Elevator Etiquette</a:t>
            </a:r>
          </a:p>
          <a:p>
            <a:pPr algn="l" defTabSz="1300480">
              <a:spcBef>
                <a:spcPts val="2000"/>
              </a:spcBef>
              <a:defRPr sz="3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2.	Urinal Etiquette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B.	Culture needs to become </a:t>
            </a:r>
            <a:r>
              <a:rPr>
                <a:solidFill>
                  <a:srgbClr val="FF3300"/>
                </a:solidFill>
              </a:rPr>
              <a:t>EXPLICIT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1.	Form-Function (Why, the reason)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2.  	Personal space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3.	Smoking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4.	Level of voice</a:t>
            </a:r>
          </a:p>
        </p:txBody>
      </p:sp>
      <p:sp>
        <p:nvSpPr>
          <p:cNvPr id="286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sp>
        <p:nvSpPr>
          <p:cNvPr id="287" name="IV. Reality of Culture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IV.	Reality of Culture...</a:t>
            </a:r>
          </a:p>
        </p:txBody>
      </p:sp>
      <p:pic>
        <p:nvPicPr>
          <p:cNvPr id="288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V. Worldview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V.	Worldview...</a:t>
            </a:r>
          </a:p>
        </p:txBody>
      </p:sp>
      <p:sp>
        <p:nvSpPr>
          <p:cNvPr id="292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293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V. Worldview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V.	Worldview...</a:t>
            </a:r>
          </a:p>
        </p:txBody>
      </p:sp>
      <p:sp>
        <p:nvSpPr>
          <p:cNvPr id="297" name="A. Icebergology for missionaries"/>
          <p:cNvSpPr txBox="1"/>
          <p:nvPr/>
        </p:nvSpPr>
        <p:spPr>
          <a:xfrm>
            <a:off x="2167466" y="2384213"/>
            <a:ext cx="10403841" cy="61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A.	Icebergology for missionaries</a:t>
            </a:r>
          </a:p>
        </p:txBody>
      </p:sp>
      <p:pic>
        <p:nvPicPr>
          <p:cNvPr id="2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959" y="3142826"/>
            <a:ext cx="8344749" cy="57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00" name="gateway_updated_16.jpg" descr="gateway_updated_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75" y="8342848"/>
            <a:ext cx="2131353" cy="140366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V. Worldview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V.	Worldview...</a:t>
            </a:r>
          </a:p>
        </p:txBody>
      </p:sp>
      <p:sp>
        <p:nvSpPr>
          <p:cNvPr id="304" name="B. World View is..."/>
          <p:cNvSpPr txBox="1"/>
          <p:nvPr/>
        </p:nvSpPr>
        <p:spPr>
          <a:xfrm>
            <a:off x="2167466" y="2384213"/>
            <a:ext cx="10403841" cy="61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B.	World View is...</a:t>
            </a:r>
          </a:p>
        </p:txBody>
      </p:sp>
      <p:pic>
        <p:nvPicPr>
          <p:cNvPr id="3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19" y="3142826"/>
            <a:ext cx="3413762" cy="520192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1. Assumptions about reality…"/>
          <p:cNvSpPr txBox="1"/>
          <p:nvPr/>
        </p:nvSpPr>
        <p:spPr>
          <a:xfrm>
            <a:off x="3684693" y="3034453"/>
            <a:ext cx="8886614" cy="4719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1.	Assumptions about reality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2.	Fundamental way of looking at 	things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3.	The grid between the objective world 	and the way that world is understood 	by a specific group of people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4.	Determines how the events and 	circumstances of life will be 	understood, accepted, and acted upon</a:t>
            </a:r>
          </a:p>
        </p:txBody>
      </p:sp>
      <p:sp>
        <p:nvSpPr>
          <p:cNvPr id="307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08" name="gateway_updated_16.jpg" descr="gateway_updated_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75" y="8354828"/>
            <a:ext cx="2113162" cy="139168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VI. Determining Worldview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VI.	Determining Worldview...</a:t>
            </a:r>
          </a:p>
        </p:txBody>
      </p:sp>
      <p:sp>
        <p:nvSpPr>
          <p:cNvPr id="312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13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VI. Determining Worldview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VI.	Determining Worldview...</a:t>
            </a:r>
          </a:p>
        </p:txBody>
      </p:sp>
      <p:sp>
        <p:nvSpPr>
          <p:cNvPr id="317" name="A. Needed for heart level ministry..."/>
          <p:cNvSpPr txBox="1"/>
          <p:nvPr/>
        </p:nvSpPr>
        <p:spPr>
          <a:xfrm>
            <a:off x="2275839" y="2384213"/>
            <a:ext cx="10512215" cy="61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A.	Needed for heart level ministry...</a:t>
            </a:r>
          </a:p>
        </p:txBody>
      </p:sp>
      <p:sp>
        <p:nvSpPr>
          <p:cNvPr id="318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19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VI. Determining Worldview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VI.	Determining Worldview...</a:t>
            </a:r>
          </a:p>
        </p:txBody>
      </p:sp>
      <p:sp>
        <p:nvSpPr>
          <p:cNvPr id="323" name="A. Needed for heart level ministry..."/>
          <p:cNvSpPr txBox="1"/>
          <p:nvPr/>
        </p:nvSpPr>
        <p:spPr>
          <a:xfrm>
            <a:off x="2275839" y="2384213"/>
            <a:ext cx="10512215" cy="61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2000"/>
              </a:spcBef>
              <a:defRPr sz="3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A.	Needed for heart level ministry...</a:t>
            </a:r>
          </a:p>
        </p:txBody>
      </p:sp>
      <p:sp>
        <p:nvSpPr>
          <p:cNvPr id="324" name="What is the character of human nature?…"/>
          <p:cNvSpPr txBox="1"/>
          <p:nvPr/>
        </p:nvSpPr>
        <p:spPr>
          <a:xfrm>
            <a:off x="3576320" y="3359573"/>
            <a:ext cx="9428481" cy="3230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623454" indent="-623454" algn="l" defTabSz="1300480">
              <a:spcBef>
                <a:spcPts val="1800"/>
              </a:spcBef>
              <a:buSzPct val="100000"/>
              <a:buAutoNum type="arabicPeriod" startAt="1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What is the character of human nature?</a:t>
            </a:r>
          </a:p>
          <a:p>
            <a:pPr marL="623454" indent="-623454" algn="l" defTabSz="1300480">
              <a:spcBef>
                <a:spcPts val="1800"/>
              </a:spcBef>
              <a:buSzPct val="100000"/>
              <a:buAutoNum type="arabicPeriod" startAt="1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What is the relation of man to nature?</a:t>
            </a:r>
          </a:p>
          <a:p>
            <a:pPr marL="623454" indent="-623454" algn="l" defTabSz="1300480">
              <a:spcBef>
                <a:spcPts val="1800"/>
              </a:spcBef>
              <a:buSzPct val="100000"/>
              <a:buAutoNum type="arabicPeriod" startAt="1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What is the time-sense of human life?</a:t>
            </a:r>
          </a:p>
          <a:p>
            <a:pPr marL="623454" indent="-623454" algn="l" defTabSz="1300480">
              <a:spcBef>
                <a:spcPts val="1800"/>
              </a:spcBef>
              <a:buSzPct val="100000"/>
              <a:buAutoNum type="arabicPeriod" startAt="1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What is the mode of human activity?</a:t>
            </a:r>
          </a:p>
          <a:p>
            <a:pPr marL="623454" indent="-623454" algn="l" defTabSz="1300480">
              <a:spcBef>
                <a:spcPts val="1800"/>
              </a:spcBef>
              <a:buSzPct val="100000"/>
              <a:buAutoNum type="arabicPeriod" startAt="1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What is the mode of human relationships?</a:t>
            </a:r>
          </a:p>
        </p:txBody>
      </p:sp>
      <p:sp>
        <p:nvSpPr>
          <p:cNvPr id="325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26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VII. Biblical Examples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VII.	Biblical Examples...</a:t>
            </a:r>
          </a:p>
        </p:txBody>
      </p:sp>
      <p:sp>
        <p:nvSpPr>
          <p:cNvPr id="330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31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sp>
        <p:nvSpPr>
          <p:cNvPr id="179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pic>
        <p:nvPicPr>
          <p:cNvPr id="180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VII. Biblical Examples...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VII.	Biblical Examples...</a:t>
            </a:r>
          </a:p>
        </p:txBody>
      </p:sp>
      <p:sp>
        <p:nvSpPr>
          <p:cNvPr id="335" name="A.  Genesis 15:9…"/>
          <p:cNvSpPr txBox="1"/>
          <p:nvPr/>
        </p:nvSpPr>
        <p:spPr>
          <a:xfrm>
            <a:off x="2275839" y="2492586"/>
            <a:ext cx="9645228" cy="514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A.  Genesis 15:9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B.  </a:t>
            </a:r>
            <a:r>
              <a:t>Genesis 43:32 &amp; 46:34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C.  John 4:9, 6:48, 13:1-15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D.  Mark 7:1-4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E.  Acts 10:10-16,34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F.  Acts 15:21</a:t>
            </a:r>
          </a:p>
          <a:p>
            <a:pPr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G.  1 Cor 1:23</a:t>
            </a:r>
          </a:p>
        </p:txBody>
      </p:sp>
      <p:sp>
        <p:nvSpPr>
          <p:cNvPr id="336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37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A. Pray for patience.…"/>
          <p:cNvSpPr txBox="1"/>
          <p:nvPr/>
        </p:nvSpPr>
        <p:spPr>
          <a:xfrm>
            <a:off x="2275839" y="2492586"/>
            <a:ext cx="10728962" cy="4883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A.	</a:t>
            </a:r>
            <a:r>
              <a:t>Pray for patience.</a:t>
            </a:r>
          </a:p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B.	</a:t>
            </a:r>
            <a:r>
              <a:t>Be an observer and listener.</a:t>
            </a:r>
          </a:p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C.	Don’t draw quick conclusions.</a:t>
            </a:r>
          </a:p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D.	Don’t compare cultural traits.</a:t>
            </a:r>
          </a:p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E.	</a:t>
            </a:r>
            <a:r>
              <a:t>Different cultures don’t naturally like each other.</a:t>
            </a:r>
          </a:p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F.	</a:t>
            </a:r>
            <a:r>
              <a:t>Hospitality can be a cultural trait. It doesn’t mean they like you!</a:t>
            </a:r>
          </a:p>
        </p:txBody>
      </p:sp>
      <p:sp>
        <p:nvSpPr>
          <p:cNvPr id="341" name="VIII. General Principles for Effective Cross Cultural Ministry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VIII. </a:t>
            </a:r>
            <a:r>
              <a:rPr sz="2800"/>
              <a:t>General Principles for Effective Cross Cultural Ministry</a:t>
            </a:r>
          </a:p>
        </p:txBody>
      </p:sp>
      <p:sp>
        <p:nvSpPr>
          <p:cNvPr id="342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343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IX.   Preparation for Trip"/>
          <p:cNvSpPr txBox="1"/>
          <p:nvPr/>
        </p:nvSpPr>
        <p:spPr>
          <a:xfrm>
            <a:off x="1408853" y="1083733"/>
            <a:ext cx="115959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IX.   Preparation for Trip</a:t>
            </a:r>
          </a:p>
        </p:txBody>
      </p:sp>
      <p:sp>
        <p:nvSpPr>
          <p:cNvPr id="347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sp>
        <p:nvSpPr>
          <p:cNvPr id="348" name="A. Try to find someone from that country and ask them the worldview questions.…"/>
          <p:cNvSpPr txBox="1"/>
          <p:nvPr/>
        </p:nvSpPr>
        <p:spPr>
          <a:xfrm>
            <a:off x="2600959" y="3251200"/>
            <a:ext cx="9645228" cy="3843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A.	</a:t>
            </a:r>
            <a:r>
              <a:t>Try to find someone from that country and ask them the worldview questions.</a:t>
            </a:r>
          </a:p>
          <a:p>
            <a:pPr marL="650240" indent="-650240" algn="l" defTabSz="1300480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B.	</a:t>
            </a:r>
            <a:r>
              <a:t>Ask a few non-Americans their observations regarding American cultural traits: mannerisms, language, foods, dress, housing, family relationships, death.</a:t>
            </a:r>
          </a:p>
        </p:txBody>
      </p:sp>
      <p:pic>
        <p:nvPicPr>
          <p:cNvPr id="349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sp>
        <p:nvSpPr>
          <p:cNvPr id="184" name="A. As Americans (Physical)…"/>
          <p:cNvSpPr txBox="1"/>
          <p:nvPr/>
        </p:nvSpPr>
        <p:spPr>
          <a:xfrm>
            <a:off x="1950719" y="2275839"/>
            <a:ext cx="10078722" cy="256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A.	As Americans (Physical)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1.	You have never known hunger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2.	98th-percentile 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3.	Greatest economy/military might</a:t>
            </a:r>
          </a:p>
        </p:txBody>
      </p:sp>
      <p:sp>
        <p:nvSpPr>
          <p:cNvPr id="185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186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. As Americans (Physical)…"/>
          <p:cNvSpPr txBox="1"/>
          <p:nvPr/>
        </p:nvSpPr>
        <p:spPr>
          <a:xfrm>
            <a:off x="1950719" y="2275839"/>
            <a:ext cx="11054082" cy="543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800"/>
              </a:spcBef>
              <a:defRPr sz="3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A.	As Americans (Physical)</a:t>
            </a:r>
          </a:p>
          <a:p>
            <a:pPr algn="l" defTabSz="1300480">
              <a:spcBef>
                <a:spcPts val="1800"/>
              </a:spcBef>
              <a:defRPr sz="3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1.	You have never known hunger</a:t>
            </a:r>
          </a:p>
          <a:p>
            <a:pPr algn="l" defTabSz="1300480">
              <a:spcBef>
                <a:spcPts val="1800"/>
              </a:spcBef>
              <a:defRPr sz="3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2.	98th-percentile </a:t>
            </a:r>
          </a:p>
          <a:p>
            <a:pPr algn="l" defTabSz="1300480">
              <a:spcBef>
                <a:spcPts val="1800"/>
              </a:spcBef>
              <a:defRPr sz="3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3.	Greatest economy/military might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B.	As Christians (Spiritual)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1.	Most of the world is at enmity with 			you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2.	There are very real powers that desire to 			stop you from going to the nations </a:t>
            </a:r>
          </a:p>
        </p:txBody>
      </p:sp>
      <p:sp>
        <p:nvSpPr>
          <p:cNvPr id="190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sp>
        <p:nvSpPr>
          <p:cNvPr id="191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192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. You are strange..."/>
          <p:cNvSpPr txBox="1"/>
          <p:nvPr/>
        </p:nvSpPr>
        <p:spPr>
          <a:xfrm>
            <a:off x="1408853" y="1083733"/>
            <a:ext cx="9970348" cy="84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	You are strange...</a:t>
            </a:r>
          </a:p>
        </p:txBody>
      </p:sp>
      <p:sp>
        <p:nvSpPr>
          <p:cNvPr id="196" name="C. Most Americans are task oriented rather than  relationship oriented.…"/>
          <p:cNvSpPr txBox="1"/>
          <p:nvPr/>
        </p:nvSpPr>
        <p:spPr>
          <a:xfrm>
            <a:off x="1950719" y="2275839"/>
            <a:ext cx="10620588" cy="16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C.	Most Americans are task oriented rather than 	relationship oriented.</a:t>
            </a:r>
          </a:p>
          <a:p>
            <a:pPr algn="l" defTabSz="130048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1.  	Consider Hugo...</a:t>
            </a:r>
          </a:p>
        </p:txBody>
      </p:sp>
      <p:sp>
        <p:nvSpPr>
          <p:cNvPr id="197" name="MORE THAN MANNNERISMS  Cross Cultural awareness for short-term teams"/>
          <p:cNvSpPr txBox="1"/>
          <p:nvPr/>
        </p:nvSpPr>
        <p:spPr>
          <a:xfrm>
            <a:off x="-1" y="-1"/>
            <a:ext cx="13004802" cy="6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2000"/>
              </a:spcBef>
              <a:defRPr b="0" sz="22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MORE THAN MANNNERISMS</a:t>
            </a:r>
            <a:r>
              <a:rPr sz="3400"/>
              <a:t>  </a:t>
            </a:r>
            <a:r>
              <a:t>Cross Cultural awareness for short-term teams</a:t>
            </a:r>
          </a:p>
        </p:txBody>
      </p:sp>
      <p:pic>
        <p:nvPicPr>
          <p:cNvPr id="198" name="gateway_updated_16.jpg" descr="gateway_updat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375" y="8106190"/>
            <a:ext cx="2490699" cy="164031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05457"/>
            <a:ext cx="13004801" cy="9342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ectangle"/>
          <p:cNvSpPr/>
          <p:nvPr/>
        </p:nvSpPr>
        <p:spPr>
          <a:xfrm>
            <a:off x="-1" y="8344746"/>
            <a:ext cx="13004802" cy="140885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65023" tIns="65023" rIns="65023" bIns="65023" anchor="ctr"/>
          <a:lstStyle/>
          <a:p>
            <a:pPr algn="l" defTabSz="1300480">
              <a:defRPr b="0" sz="34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10915"/>
            <a:ext cx="13004801" cy="9342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-1" y="8453120"/>
            <a:ext cx="13004802" cy="130048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65023" tIns="65023" rIns="65023" bIns="65023" anchor="ctr"/>
          <a:lstStyle/>
          <a:p>
            <a:pPr algn="l" defTabSz="1300480">
              <a:defRPr b="0" sz="34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342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ectangle"/>
          <p:cNvSpPr/>
          <p:nvPr/>
        </p:nvSpPr>
        <p:spPr>
          <a:xfrm>
            <a:off x="-1" y="9211733"/>
            <a:ext cx="13004802" cy="54186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65023" tIns="65023" rIns="65023" bIns="65023" anchor="ctr"/>
          <a:lstStyle/>
          <a:p>
            <a:pPr algn="l" defTabSz="1300480">
              <a:defRPr b="0" sz="34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12012427" y="9120490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